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9" r:id="rId4"/>
    <p:sldId id="261" r:id="rId5"/>
    <p:sldId id="265" r:id="rId6"/>
    <p:sldId id="263" r:id="rId7"/>
    <p:sldId id="280" r:id="rId8"/>
    <p:sldId id="276" r:id="rId9"/>
    <p:sldId id="278" r:id="rId10"/>
    <p:sldId id="282" r:id="rId11"/>
    <p:sldId id="284" r:id="rId12"/>
    <p:sldId id="286" r:id="rId13"/>
    <p:sldId id="266" r:id="rId14"/>
    <p:sldId id="275" r:id="rId15"/>
    <p:sldId id="272" r:id="rId16"/>
    <p:sldId id="287" r:id="rId17"/>
    <p:sldId id="288" r:id="rId18"/>
    <p:sldId id="268" r:id="rId19"/>
    <p:sldId id="289" r:id="rId20"/>
    <p:sldId id="269" r:id="rId21"/>
    <p:sldId id="27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FF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A2AEC-46CE-44A6-AB92-710EE42F4E8A}" type="datetimeFigureOut">
              <a:rPr lang="en-US" smtClean="0"/>
              <a:t>5/21/2021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83EC5-D395-4CA4-BA01-9E627B635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042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CDAE4-462E-4B1C-9973-2D3F4A7FD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F3E3A1-0E49-4E3F-BDBA-692624FAE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07559-D8A7-4EB2-9A4A-D11DA8EFC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47367-79AA-4B2C-9847-917268E4FD82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CB9DB-5ADF-4A96-8317-674F34173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6D5BF-2860-42B4-8609-4EE8814C5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005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98255-B0EA-4473-9D16-F4C7C9A7C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2DB0F3-3F53-4A97-9F7C-B11526C1B8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458C4-7019-4C3E-B25B-E1D627EF0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9407A-4A7B-43CC-AE96-2DBB957651BF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918D2-E0D4-4ED1-BB10-44B736975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608C4-155E-4657-A2E7-DEC035A14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33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CB1516-742C-46EB-AAA3-7432E9379F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1DB9DB-C481-4C1A-AC95-58DDD5B601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E851B-08FA-4AD1-8D66-F7C0F79A7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EAA31-5443-4631-8C20-473FE81CC789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9BBF6-AFAA-417B-9F85-2072F5E22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8D98F-47C8-4984-B985-41585A91F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21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754A7-C2A8-4138-97F4-EFF086B6A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BA63B-CF39-4ED6-9D06-BA37B1BC2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F53CF-BF7E-47B3-87ED-B88DE670E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AA434-A0DE-4EF3-944C-E9FEA7A22471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A0C7B-FE15-444F-9158-A91C4518E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B2660-3AC3-4B18-8336-65B17A964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41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EF3DC-2D9A-46A8-8689-E0128138B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441542-206B-4504-8E34-8C12AC369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69FE9-F7CB-491D-8D4A-8A7460888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EC507-3157-47AB-AD78-86B2F5D0DF6C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60382-9E98-4219-8647-21F2B2803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F854B-016A-41AD-BD2D-F024044C4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471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792D3-67A4-453B-952B-FCF446F2B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5F864-0F9A-43E7-8B02-3AA2D8BB40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8185D8-8E62-48F4-8197-65A59709D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93DD0-BBB8-45F4-B495-3F10B79DA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164B1-0581-49A2-A99B-3B896311D955}" type="datetime1">
              <a:rPr lang="en-US" smtClean="0"/>
              <a:t>5/21/2021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45F81B-8CA3-4643-8BF0-DC19A717C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AE36CE-AB25-4A5E-AEEF-F5613ACCA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431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4E5C-137C-4B7A-BEDA-AE0741E25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0322F-92D2-4F64-8D52-2F879D1531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E6F7CB-B8D9-487A-832E-78AB95A916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A53C57-1D6B-44A6-840C-B879040BEB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1C9155-AFAC-40CA-8E0F-ADC3350F96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2489E4-A598-469C-8624-E003BC621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99929-F333-4A16-B3C0-07DA49860D38}" type="datetime1">
              <a:rPr lang="en-US" smtClean="0"/>
              <a:t>5/21/2021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84BF80-B52B-48E4-A437-631F0507F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9E1A27-03CC-4AB1-A1BB-5E75A32E1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038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40BE4-9744-430B-8502-640D24821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6AF927-521E-40AA-98CE-EA5AF302C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6B324-A91C-4F0E-A44C-52BA524EF7BF}" type="datetime1">
              <a:rPr lang="en-US" smtClean="0"/>
              <a:t>5/21/2021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0D78F6-5970-494A-BA3B-2F523CF7C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EFFC2D-8121-4AFD-A385-6D895A7A4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76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F081D1-1A7B-48BD-BD56-19078E12D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710F-4D46-4559-88DE-D3AF36E2CE18}" type="datetime1">
              <a:rPr lang="en-US" smtClean="0"/>
              <a:t>5/21/2021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009AFF-7E1B-4FC8-AA82-1AE7CD5E0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575C0-EDC5-4788-8928-1D16FF493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627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4306B-71C1-4F16-8BC3-792AB7594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E9E86-A96F-4CB7-BFDF-CED724C75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00EEE6-70C4-49A5-A55E-13B245B86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2189E5-AE0B-4131-A4D0-88CC5EFCF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0FB1C-AB18-46C7-A39E-FC8538D980B6}" type="datetime1">
              <a:rPr lang="en-US" smtClean="0"/>
              <a:t>5/21/2021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6E59B7-9033-47B1-BE13-1BFEA8D28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FBFA3-FD88-4CF0-BBE1-B8FA86408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888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0E517-33C7-48AA-8B02-4850CC28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A38442-E5D6-4CB9-A88C-35D529D1C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9BC291-263C-4724-9650-7457F5DB6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54617-95BC-4FEC-9B46-C82E7DB7C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231D8-7E05-42F7-A56D-C13C462AC9DD}" type="datetime1">
              <a:rPr lang="en-US" smtClean="0"/>
              <a:t>5/21/2021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2014-CBDC-4008-A536-67D42B392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5B070C-6AF2-47D7-A0F2-9B338A9AB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06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D0A10E-BDCE-4E7D-8681-402584D95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BCB36-3ADA-4614-B593-7051779A1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CAF7E-AF0B-4C57-85B8-24A526FB7C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64559-8EBF-425E-81BD-7EF5D0E352C5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DFE1F-8D3C-4F9B-91BE-76C99D0D7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9CE8B-36DC-4048-9F45-73566AC06C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03A92-5ECB-49DB-B6EE-A9F72E1B78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781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3FC61B1B-E3AC-48A1-BBFB-9FC935B7C0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5920" r="-1" b="25919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6" name="Picture 5" descr="A white washing machine&#10;&#10;Description automatically generated with low confidence">
            <a:extLst>
              <a:ext uri="{FF2B5EF4-FFF2-40B4-BE49-F238E27FC236}">
                <a16:creationId xmlns:a16="http://schemas.microsoft.com/office/drawing/2014/main" id="{76EB2127-4050-47A2-8319-8B68DF709B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89" r="-1" b="13532"/>
          <a:stretch/>
        </p:blipFill>
        <p:spPr>
          <a:xfrm>
            <a:off x="4547938" y="3681409"/>
            <a:ext cx="7644062" cy="3176595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DB1649-2789-416E-95EC-7D5DA84DA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088" y="704852"/>
            <a:ext cx="5395912" cy="2724148"/>
          </a:xfrm>
        </p:spPr>
        <p:txBody>
          <a:bodyPr>
            <a:noAutofit/>
          </a:bodyPr>
          <a:lstStyle/>
          <a:p>
            <a:pPr algn="l"/>
            <a:r>
              <a:rPr lang="vi-VN" sz="3200" b="1" i="0" cap="all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3399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imes New Roman" panose="02020603050405020304" pitchFamily="18" charset="0"/>
              </a:rPr>
              <a:t>Ứng dụng logic mờ vào trong máy giặt để tính toán lượng nước, lượng bột giặt, thời gian cần thiết để giặt đồ.</a:t>
            </a:r>
            <a:endParaRPr lang="en-US" sz="3200" b="1" cap="all" dirty="0">
              <a:ln w="6600">
                <a:solidFill>
                  <a:schemeClr val="accent2"/>
                </a:solidFill>
                <a:prstDash val="solid"/>
              </a:ln>
              <a:solidFill>
                <a:srgbClr val="FF3399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92A971-D069-40A8-9819-3AA085D18F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902075"/>
            <a:ext cx="6095260" cy="16557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Giảng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viên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hướng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dẫn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: </a:t>
            </a: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ThS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Trịnh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Huy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Hoàng</a:t>
            </a:r>
            <a:endParaRPr lang="en-US" sz="2000" dirty="0">
              <a:solidFill>
                <a:srgbClr val="FFFF00"/>
              </a:solidFill>
              <a:latin typeface="Abadi Extra Light" panose="020B0204020104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Sinh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viên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: </a:t>
            </a: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Đoàn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Trọng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Abadi Extra Light" panose="020B0204020104020204" pitchFamily="34" charset="0"/>
              </a:rPr>
              <a:t>Hải</a:t>
            </a:r>
            <a:r>
              <a:rPr lang="en-US" sz="2000" dirty="0">
                <a:solidFill>
                  <a:srgbClr val="FFFF00"/>
                </a:solidFill>
                <a:latin typeface="Abadi Extra Light" panose="020B0204020104020204" pitchFamily="34" charset="0"/>
              </a:rPr>
              <a:t> Anh – 44.01.104.049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002E7-F835-4A54-984B-63D8136CD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8F0F-5F25-4934-B4AB-F9DAD9DA0EA6}" type="datetime1">
              <a:rPr lang="en-US" smtClean="0"/>
              <a:t>5/21/2021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99C87C3-1509-434A-BED6-C5630E8EF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16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B741-636E-4E91-8BFC-9B18B12FD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3790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output THOIGIANGIAT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936F2-DF0B-4252-A886-8426432F9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AA434-A0DE-4EF3-944C-E9FEA7A22471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61420C-4D97-4EBA-9C94-B72CC99B2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10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8A85EB-CDC8-4FEE-92AE-38C6A7E1AF79}"/>
              </a:ext>
            </a:extLst>
          </p:cNvPr>
          <p:cNvSpPr txBox="1"/>
          <p:nvPr/>
        </p:nvSpPr>
        <p:spPr>
          <a:xfrm>
            <a:off x="2209800" y="5499084"/>
            <a:ext cx="77357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5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MF1='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VERYSHORT':'constant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',[10]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MF2='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SHORT':'constant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',[20]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MF3='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MEDIUM':'constant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',[25]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MF4='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LONG':'constant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',[40]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MF5='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VERYLONG':'constant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',[60]</a:t>
            </a:r>
            <a:endParaRPr lang="en-US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3A5FAA-4A4D-4F09-9E9D-EF904E3C3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33475"/>
            <a:ext cx="7363968" cy="414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67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B741-636E-4E91-8BFC-9B18B12FD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3790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output LUONGNUOC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936F2-DF0B-4252-A886-8426432F9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AA434-A0DE-4EF3-944C-E9FEA7A22471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61420C-4D97-4EBA-9C94-B72CC99B2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11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8A85EB-CDC8-4FEE-92AE-38C6A7E1AF79}"/>
              </a:ext>
            </a:extLst>
          </p:cNvPr>
          <p:cNvSpPr txBox="1"/>
          <p:nvPr/>
        </p:nvSpPr>
        <p:spPr>
          <a:xfrm>
            <a:off x="2209800" y="5499084"/>
            <a:ext cx="77357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NumMFs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=3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MF1='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LESS':'constant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',[30]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MF2='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NORMAL':'constant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',[60]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MF3='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MORE':'constant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',[120]</a:t>
            </a:r>
            <a:endParaRPr lang="en-US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3A5FAA-4A4D-4F09-9E9D-EF904E3C3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33475"/>
            <a:ext cx="7363968" cy="414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905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B741-636E-4E91-8BFC-9B18B12FD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3790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output LUONGBOTGIAT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936F2-DF0B-4252-A886-8426432F9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AA434-A0DE-4EF3-944C-E9FEA7A22471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61420C-4D97-4EBA-9C94-B72CC99B2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12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8A85EB-CDC8-4FEE-92AE-38C6A7E1AF79}"/>
              </a:ext>
            </a:extLst>
          </p:cNvPr>
          <p:cNvSpPr txBox="1"/>
          <p:nvPr/>
        </p:nvSpPr>
        <p:spPr>
          <a:xfrm>
            <a:off x="2209800" y="5499084"/>
            <a:ext cx="77357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NumMFs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=3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MF1='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LESS':'constant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’,[50]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MF2='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NORMAL':'constant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’,[100]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MF3='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MORE':'constant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’,[200]</a:t>
            </a:r>
            <a:endParaRPr lang="en-US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3A5FAA-4A4D-4F09-9E9D-EF904E3C3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33475"/>
            <a:ext cx="7363968" cy="414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353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1E903-2ED4-4339-9B11-A3FDF4A9D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endParaRPr 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0F55E-4E6C-4643-A731-2BA4F1EA4F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8543" y="6356350"/>
            <a:ext cx="192980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00AA434-A0DE-4EF3-944C-E9FEA7A22471}" type="datetime1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5/21/2021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DE811F-F272-4BA6-9029-4B8C62F57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403A92-5ECB-49DB-B6EE-A9F72E1B7842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C664CB1-162C-4C61-8E5A-CF7AC0FC5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6397"/>
            <a:ext cx="12192000" cy="42244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864525-ABCD-47B1-99F2-0AABD163BF28}"/>
              </a:ext>
            </a:extLst>
          </p:cNvPr>
          <p:cNvSpPr txBox="1"/>
          <p:nvPr/>
        </p:nvSpPr>
        <p:spPr>
          <a:xfrm>
            <a:off x="-71022" y="545089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CC00FF"/>
                </a:solidFill>
              </a:rPr>
              <a:t>Để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truy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cập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vào</a:t>
            </a:r>
            <a:r>
              <a:rPr lang="en-US" sz="1600" dirty="0">
                <a:solidFill>
                  <a:srgbClr val="CC00FF"/>
                </a:solidFill>
              </a:rPr>
              <a:t> Run editor, </a:t>
            </a:r>
            <a:r>
              <a:rPr lang="en-US" sz="1600" dirty="0" err="1">
                <a:solidFill>
                  <a:srgbClr val="CC00FF"/>
                </a:solidFill>
              </a:rPr>
              <a:t>tại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phần</a:t>
            </a:r>
            <a:r>
              <a:rPr lang="en-US" sz="1600" dirty="0">
                <a:solidFill>
                  <a:srgbClr val="CC00FF"/>
                </a:solidFill>
              </a:rPr>
              <a:t> command window &gt;&gt; </a:t>
            </a:r>
            <a:r>
              <a:rPr lang="en-US" sz="1600" dirty="0" err="1">
                <a:solidFill>
                  <a:srgbClr val="CC00FF"/>
                </a:solidFill>
              </a:rPr>
              <a:t>bấm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ruleedit</a:t>
            </a:r>
            <a:r>
              <a:rPr lang="en-US" sz="1600" dirty="0">
                <a:solidFill>
                  <a:srgbClr val="CC00FF"/>
                </a:solidFill>
              </a:rPr>
              <a:t>(‘</a:t>
            </a:r>
            <a:r>
              <a:rPr lang="en-US" sz="1600" dirty="0" err="1">
                <a:solidFill>
                  <a:srgbClr val="CC00FF"/>
                </a:solidFill>
              </a:rPr>
              <a:t>FLWM.fis</a:t>
            </a:r>
            <a:r>
              <a:rPr lang="en-US" sz="1600" dirty="0">
                <a:solidFill>
                  <a:srgbClr val="CC00FF"/>
                </a:solidFill>
              </a:rPr>
              <a:t>’), </a:t>
            </a:r>
            <a:r>
              <a:rPr lang="en-US" sz="1600" dirty="0" err="1">
                <a:solidFill>
                  <a:srgbClr val="CC00FF"/>
                </a:solidFill>
              </a:rPr>
              <a:t>tại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đây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có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thể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thêm</a:t>
            </a:r>
            <a:r>
              <a:rPr lang="en-US" sz="1600" dirty="0">
                <a:solidFill>
                  <a:srgbClr val="CC00FF"/>
                </a:solidFill>
              </a:rPr>
              <a:t>, </a:t>
            </a:r>
            <a:r>
              <a:rPr lang="en-US" sz="1600" dirty="0" err="1">
                <a:solidFill>
                  <a:srgbClr val="CC00FF"/>
                </a:solidFill>
              </a:rPr>
              <a:t>xóa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sửa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các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luật</a:t>
            </a:r>
            <a:r>
              <a:rPr lang="en-US" sz="1600" dirty="0">
                <a:solidFill>
                  <a:srgbClr val="CC00FF"/>
                </a:solidFill>
              </a:rPr>
              <a:t>, </a:t>
            </a:r>
            <a:r>
              <a:rPr lang="en-US" sz="1600" dirty="0" err="1">
                <a:solidFill>
                  <a:srgbClr val="CC00FF"/>
                </a:solidFill>
              </a:rPr>
              <a:t>các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luật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trên</a:t>
            </a:r>
            <a:r>
              <a:rPr lang="en-US" sz="1600" dirty="0">
                <a:solidFill>
                  <a:srgbClr val="CC00FF"/>
                </a:solidFill>
              </a:rPr>
              <a:t> do </a:t>
            </a:r>
            <a:r>
              <a:rPr lang="en-US" sz="1600" dirty="0" err="1">
                <a:solidFill>
                  <a:srgbClr val="CC00FF"/>
                </a:solidFill>
              </a:rPr>
              <a:t>em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tham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khảo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từ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các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chuyên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gia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nên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tính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chính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xác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rất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cao</a:t>
            </a:r>
            <a:r>
              <a:rPr lang="en-US" sz="1600" dirty="0">
                <a:solidFill>
                  <a:srgbClr val="CC00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6831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4BFE5-655D-4D2C-8674-E59827AEC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3F6F3-1244-4AB7-9060-662F7E9177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8543" y="6356350"/>
            <a:ext cx="1929809" cy="36512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00AA434-A0DE-4EF3-944C-E9FEA7A22471}" type="datetime1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5/21/2021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alpha val="8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84A762-4001-4993-971E-055160391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</p:spPr>
        <p:txBody>
          <a:bodyPr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19403A92-5ECB-49DB-B6EE-A9F72E1B7842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alpha val="8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63C8917-491F-4271-9C90-5E922E3FFC58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1652588" y="2773363"/>
          <a:ext cx="9367837" cy="284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226997" imgH="373530" progId="Excel.Sheet.12">
                  <p:embed/>
                </p:oleObj>
              </mc:Choice>
              <mc:Fallback>
                <p:oleObj name="Worksheet" r:id="rId2" imgW="1226997" imgH="373530" progId="Excel.Sheet.12">
                  <p:embed/>
                  <p:pic>
                    <p:nvPicPr>
                      <p:cNvPr id="6" name="Content Placeholder 5">
                        <a:extLst>
                          <a:ext uri="{FF2B5EF4-FFF2-40B4-BE49-F238E27FC236}">
                            <a16:creationId xmlns:a16="http://schemas.microsoft.com/office/drawing/2014/main" id="{563C8917-491F-4271-9C90-5E922E3FFC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52588" y="2773363"/>
                        <a:ext cx="9367837" cy="2847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F4ACB2C5-5558-415F-83BE-ACFD5BCBB6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998290"/>
              </p:ext>
            </p:extLst>
          </p:nvPr>
        </p:nvGraphicFramePr>
        <p:xfrm>
          <a:off x="3096156" y="2216006"/>
          <a:ext cx="6480700" cy="438563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6140">
                  <a:extLst>
                    <a:ext uri="{9D8B030D-6E8A-4147-A177-3AD203B41FA5}">
                      <a16:colId xmlns:a16="http://schemas.microsoft.com/office/drawing/2014/main" val="3590637534"/>
                    </a:ext>
                  </a:extLst>
                </a:gridCol>
                <a:gridCol w="1296140">
                  <a:extLst>
                    <a:ext uri="{9D8B030D-6E8A-4147-A177-3AD203B41FA5}">
                      <a16:colId xmlns:a16="http://schemas.microsoft.com/office/drawing/2014/main" val="2621704494"/>
                    </a:ext>
                  </a:extLst>
                </a:gridCol>
                <a:gridCol w="1296140">
                  <a:extLst>
                    <a:ext uri="{9D8B030D-6E8A-4147-A177-3AD203B41FA5}">
                      <a16:colId xmlns:a16="http://schemas.microsoft.com/office/drawing/2014/main" val="4222513623"/>
                    </a:ext>
                  </a:extLst>
                </a:gridCol>
                <a:gridCol w="1296140">
                  <a:extLst>
                    <a:ext uri="{9D8B030D-6E8A-4147-A177-3AD203B41FA5}">
                      <a16:colId xmlns:a16="http://schemas.microsoft.com/office/drawing/2014/main" val="1060909664"/>
                    </a:ext>
                  </a:extLst>
                </a:gridCol>
                <a:gridCol w="1296140">
                  <a:extLst>
                    <a:ext uri="{9D8B030D-6E8A-4147-A177-3AD203B41FA5}">
                      <a16:colId xmlns:a16="http://schemas.microsoft.com/office/drawing/2014/main" val="963851843"/>
                    </a:ext>
                  </a:extLst>
                </a:gridCol>
              </a:tblGrid>
              <a:tr h="42294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Độ</a:t>
                      </a:r>
                      <a:r>
                        <a:rPr lang="en-US" sz="1600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bẩn</a:t>
                      </a:r>
                      <a:endParaRPr lang="en-US" sz="160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Khối</a:t>
                      </a:r>
                      <a:r>
                        <a:rPr lang="en-US" sz="1600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lượng</a:t>
                      </a:r>
                      <a:r>
                        <a:rPr lang="en-US" sz="1600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đồ</a:t>
                      </a:r>
                      <a:endParaRPr lang="en-US" sz="160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Thời</a:t>
                      </a:r>
                      <a:r>
                        <a:rPr lang="en-US" sz="1600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gian</a:t>
                      </a:r>
                      <a:r>
                        <a:rPr lang="en-US" sz="1600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giặt</a:t>
                      </a:r>
                      <a:endParaRPr lang="en-US" sz="160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Lượng</a:t>
                      </a:r>
                      <a:r>
                        <a:rPr lang="en-US" sz="1600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nước</a:t>
                      </a:r>
                      <a:endParaRPr lang="en-US" sz="160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Lượng</a:t>
                      </a:r>
                      <a:r>
                        <a:rPr lang="en-US" sz="1600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bột</a:t>
                      </a:r>
                      <a:r>
                        <a:rPr lang="en-US" sz="1600" dirty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sz="1600" dirty="0" err="1">
                          <a:solidFill>
                            <a:srgbClr val="7030A0"/>
                          </a:solidFill>
                        </a:rPr>
                        <a:t>giặt</a:t>
                      </a:r>
                      <a:endParaRPr lang="en-US" sz="160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931520"/>
                  </a:ext>
                </a:extLst>
              </a:tr>
              <a:tr h="4229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SMALL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LIGHT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VERY SHORT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LESS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LESS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8930995"/>
                  </a:ext>
                </a:extLst>
              </a:tr>
              <a:tr h="4229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MEDIUM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LIGHT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SHORT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LESS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LESS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8799592"/>
                  </a:ext>
                </a:extLst>
              </a:tr>
              <a:tr h="4229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LARGE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LIGHT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MEDIUM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NORMAL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NORMAL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590783"/>
                  </a:ext>
                </a:extLst>
              </a:tr>
              <a:tr h="4229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SMALL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MEDIUM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MEDIUM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NORMAL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NORMAL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146737"/>
                  </a:ext>
                </a:extLst>
              </a:tr>
              <a:tr h="4229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MEDIUM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MEDIUM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MEDIUM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NORMAL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NORMAL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412491"/>
                  </a:ext>
                </a:extLst>
              </a:tr>
              <a:tr h="4229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LARGE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MEDIUM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LONG 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MORE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MORE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657631"/>
                  </a:ext>
                </a:extLst>
              </a:tr>
              <a:tr h="4229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SMALL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HEAVY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LONG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MORE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MORE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4521710"/>
                  </a:ext>
                </a:extLst>
              </a:tr>
              <a:tr h="4229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MEDIUM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HEAVY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LONG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MORE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MORE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5684926"/>
                  </a:ext>
                </a:extLst>
              </a:tr>
              <a:tr h="42294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LARGE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HEAVY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VERY LONG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MORE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MORE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4061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6672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1D0F9-1A68-4C30-BB3D-79CC1099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433705"/>
            <a:ext cx="9367203" cy="11887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endParaRPr lang="en-US" kern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E3F914-72BD-4594-B89E-C4BBC68AADEC}"/>
              </a:ext>
            </a:extLst>
          </p:cNvPr>
          <p:cNvSpPr txBox="1"/>
          <p:nvPr/>
        </p:nvSpPr>
        <p:spPr>
          <a:xfrm>
            <a:off x="1653362" y="2176272"/>
            <a:ext cx="10005237" cy="40416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715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BAF890E-F413-47E2-9B3E-0AD03D382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A6F6DD-05B5-4032-B834-3F2CA8B6EFA0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5/21/2021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E466BC-167A-436A-9FF8-2594DBD7D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403A92-5ECB-49DB-B6EE-A9F72E1B784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AFFB4E-B1C5-4CF5-95BB-B223CECB8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9240"/>
            <a:ext cx="12192000" cy="531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78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8666E-1BAD-4B2B-A879-D12AD43E5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31958-0C19-4EF7-84A3-DDA83D09F1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8543" y="6356350"/>
            <a:ext cx="192980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00AA434-A0DE-4EF3-944C-E9FEA7A22471}" type="datetime1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5/21/2021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F20FF-15B4-4C80-8729-DAEFA44F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403A92-5ECB-49DB-B6EE-A9F72E1B7842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876F13-4D8C-4B5B-A11B-8081545DD5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34"/>
          <a:stretch/>
        </p:blipFill>
        <p:spPr>
          <a:xfrm>
            <a:off x="1803042" y="1647190"/>
            <a:ext cx="858591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280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8521B-ED30-4CCF-979C-54EF526A0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48CE0-D5CF-47C1-B540-C24447D479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8543" y="6356350"/>
            <a:ext cx="192980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00AA434-A0DE-4EF3-944C-E9FEA7A22471}" type="datetime1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5/21/2021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37CE3-7AD6-457B-A76E-040087088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403A92-5ECB-49DB-B6EE-A9F72E1B7842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4C606F-8C81-486D-ACFC-9A3E745AB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675313"/>
            <a:ext cx="6502400" cy="3657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5C3AD7-65C7-429B-A870-812C5808FBC7}"/>
              </a:ext>
            </a:extLst>
          </p:cNvPr>
          <p:cNvSpPr txBox="1"/>
          <p:nvPr/>
        </p:nvSpPr>
        <p:spPr>
          <a:xfrm>
            <a:off x="2844800" y="5505450"/>
            <a:ext cx="650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Tại</a:t>
            </a:r>
            <a:r>
              <a:rPr lang="en-US" dirty="0"/>
              <a:t> command window&gt;&gt; </a:t>
            </a:r>
            <a:r>
              <a:rPr lang="en-US" dirty="0" err="1"/>
              <a:t>bấm</a:t>
            </a:r>
            <a:r>
              <a:rPr lang="en-US" dirty="0"/>
              <a:t> guide, </a:t>
            </a:r>
            <a:r>
              <a:rPr lang="en-US" dirty="0" err="1"/>
              <a:t>chọn</a:t>
            </a:r>
            <a:r>
              <a:rPr lang="en-US" dirty="0"/>
              <a:t> file maygiat2.fig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sẵn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ra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sổ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183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1E903-2ED4-4339-9B11-A3FDF4A9D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0F55E-4E6C-4643-A731-2BA4F1EA4F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8543" y="6356350"/>
            <a:ext cx="1929809" cy="36512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00AA434-A0DE-4EF3-944C-E9FEA7A22471}" type="datetime1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5/21/2021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alpha val="8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DE811F-F272-4BA6-9029-4B8C62F57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</p:spPr>
        <p:txBody>
          <a:bodyPr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19403A92-5ECB-49DB-B6EE-A9F72E1B7842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alpha val="8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48F7FC-F6B4-4A43-BA5A-FA6D25C2A6E2}"/>
              </a:ext>
            </a:extLst>
          </p:cNvPr>
          <p:cNvSpPr txBox="1"/>
          <p:nvPr/>
        </p:nvSpPr>
        <p:spPr>
          <a:xfrm>
            <a:off x="1314096" y="5573494"/>
            <a:ext cx="9563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3399"/>
                </a:solidFill>
              </a:rPr>
              <a:t>Inputs </a:t>
            </a:r>
            <a:r>
              <a:rPr lang="en-US" b="1" dirty="0" err="1">
                <a:solidFill>
                  <a:srgbClr val="FF3399"/>
                </a:solidFill>
              </a:rPr>
              <a:t>là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các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giá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trị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của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độ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bẩn</a:t>
            </a:r>
            <a:r>
              <a:rPr lang="en-US" b="1" dirty="0">
                <a:solidFill>
                  <a:srgbClr val="FF3399"/>
                </a:solidFill>
              </a:rPr>
              <a:t>, </a:t>
            </a:r>
            <a:r>
              <a:rPr lang="en-US" b="1" dirty="0" err="1">
                <a:solidFill>
                  <a:srgbClr val="FF3399"/>
                </a:solidFill>
              </a:rPr>
              <a:t>khối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lượng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đồ</a:t>
            </a:r>
            <a:r>
              <a:rPr lang="en-US" b="1" dirty="0">
                <a:solidFill>
                  <a:srgbClr val="FF3399"/>
                </a:solidFill>
              </a:rPr>
              <a:t> do </a:t>
            </a:r>
            <a:r>
              <a:rPr lang="en-US" b="1" dirty="0" err="1">
                <a:solidFill>
                  <a:srgbClr val="FF3399"/>
                </a:solidFill>
              </a:rPr>
              <a:t>cảm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biến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bên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trong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máy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đo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được</a:t>
            </a:r>
            <a:endParaRPr lang="en-US" b="1" dirty="0">
              <a:solidFill>
                <a:srgbClr val="FF3399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3399"/>
                </a:solidFill>
              </a:rPr>
              <a:t>Outputs </a:t>
            </a:r>
            <a:r>
              <a:rPr lang="en-US" b="1" dirty="0" err="1">
                <a:solidFill>
                  <a:srgbClr val="FF3399"/>
                </a:solidFill>
              </a:rPr>
              <a:t>là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các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giá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trị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của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thời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gian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giặt</a:t>
            </a:r>
            <a:r>
              <a:rPr lang="en-US" b="1" dirty="0">
                <a:solidFill>
                  <a:srgbClr val="FF3399"/>
                </a:solidFill>
              </a:rPr>
              <a:t>, </a:t>
            </a:r>
            <a:r>
              <a:rPr lang="en-US" b="1" dirty="0" err="1">
                <a:solidFill>
                  <a:srgbClr val="FF3399"/>
                </a:solidFill>
              </a:rPr>
              <a:t>lượng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nước</a:t>
            </a:r>
            <a:r>
              <a:rPr lang="en-US" b="1" dirty="0">
                <a:solidFill>
                  <a:srgbClr val="FF3399"/>
                </a:solidFill>
              </a:rPr>
              <a:t>, </a:t>
            </a:r>
            <a:r>
              <a:rPr lang="en-US" b="1" dirty="0" err="1">
                <a:solidFill>
                  <a:srgbClr val="FF3399"/>
                </a:solidFill>
              </a:rPr>
              <a:t>lượng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bột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giặt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mà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hệ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thống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tính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toán</a:t>
            </a:r>
            <a:r>
              <a:rPr lang="en-US" b="1" dirty="0">
                <a:solidFill>
                  <a:srgbClr val="FF3399"/>
                </a:solidFill>
              </a:rPr>
              <a:t> </a:t>
            </a:r>
            <a:r>
              <a:rPr lang="en-US" b="1" dirty="0" err="1">
                <a:solidFill>
                  <a:srgbClr val="FF3399"/>
                </a:solidFill>
              </a:rPr>
              <a:t>được</a:t>
            </a:r>
            <a:r>
              <a:rPr lang="en-US" b="1" dirty="0">
                <a:solidFill>
                  <a:srgbClr val="FF3399"/>
                </a:solidFill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298C2A-6973-4A8D-BB1C-079759AD9E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63" t="3812" r="3034" b="20855"/>
          <a:stretch/>
        </p:blipFill>
        <p:spPr>
          <a:xfrm>
            <a:off x="0" y="1554480"/>
            <a:ext cx="12192000" cy="387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0845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8E45C-84A3-4DAF-A3E0-A7485BDFA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US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họa</a:t>
            </a:r>
            <a:r>
              <a:rPr lang="en-US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max-min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0BF5AC-6736-45D8-8334-89B8CA36A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AA434-A0DE-4EF3-944C-E9FEA7A22471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FC8822-15CD-4B3B-BAC2-A2A34E8BB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9156652D-8088-4D7B-A299-6B9EA2C488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560" y="1533525"/>
            <a:ext cx="7773264" cy="518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00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1D0F9-1A68-4C30-BB3D-79CC1099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endParaRPr lang="en-US" kern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E3F914-72BD-4594-B89E-C4BBC68AADEC}"/>
              </a:ext>
            </a:extLst>
          </p:cNvPr>
          <p:cNvSpPr txBox="1"/>
          <p:nvPr/>
        </p:nvSpPr>
        <p:spPr>
          <a:xfrm>
            <a:off x="1653363" y="2176272"/>
            <a:ext cx="9367204" cy="40416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kỷ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21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lực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! Theo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đen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khoa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lĩnh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cuộc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sống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ai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bây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000" b="1" i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Logic </a:t>
            </a:r>
            <a:r>
              <a:rPr lang="en-US" sz="2000" b="1" i="1" dirty="0" err="1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i="0" dirty="0">
              <a:solidFill>
                <a:srgbClr val="CC00F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móc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i="1" dirty="0" err="1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i="1" dirty="0" err="1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i="1" dirty="0" err="1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en-US" sz="2000" b="1" i="1" dirty="0">
                <a:solidFill>
                  <a:srgbClr val="CC00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b="1" i="1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000" b="1" i="1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b="1" i="1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kiệm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kiện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bấm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nữa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bỏ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bấm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000" i="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ngủ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,…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quay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lấy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phơi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thôi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bột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bẩn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i="0" dirty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i="0" dirty="0"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i="0" dirty="0">
              <a:effectLst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i="0" dirty="0"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50DFFA-7A21-483D-BE0D-819F984C3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FD62-ADB7-4F52-BC86-599824050DBA}" type="datetime1">
              <a:rPr lang="en-US" smtClean="0"/>
              <a:t>5/21/2021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2ACCDB-AC58-48D1-B122-B1DBEEF8E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625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Rice fields in terraces">
            <a:extLst>
              <a:ext uri="{FF2B5EF4-FFF2-40B4-BE49-F238E27FC236}">
                <a16:creationId xmlns:a16="http://schemas.microsoft.com/office/drawing/2014/main" id="{E86DD63F-6CEF-460F-A0B6-B1E159D171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740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2512FF-31AA-4C94-A5B7-5DB3A2A8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4763"/>
            <a:ext cx="4092606" cy="2001188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rgbClr val="FF0000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Kết</a:t>
            </a:r>
            <a:r>
              <a:rPr lang="en-US" sz="4000" dirty="0">
                <a:solidFill>
                  <a:srgbClr val="FF0000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solidFill>
                  <a:srgbClr val="FF0000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luận</a:t>
            </a:r>
            <a:endParaRPr lang="en-US" sz="4000" dirty="0">
              <a:solidFill>
                <a:srgbClr val="FF0000"/>
              </a:solidFill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61F43-03D3-40F3-97C8-6A00EC385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-1"/>
            <a:ext cx="7036599" cy="6857999"/>
          </a:xfrm>
        </p:spPr>
        <p:txBody>
          <a:bodyPr anchor="ctr">
            <a:normAutofit/>
          </a:bodyPr>
          <a:lstStyle/>
          <a:p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sao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lvl="1"/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kiệm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chung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2"/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ngõ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ngõ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</a:t>
            </a:r>
          </a:p>
          <a:p>
            <a:pPr lvl="2"/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mốc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76A5E-43A6-43A3-9F61-E2B03A302F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199" y="6356350"/>
            <a:ext cx="3474031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B00AA434-A0DE-4EF3-944C-E9FEA7A22471}" type="datetime1">
              <a:rPr lang="en-US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5/21/2021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485A4-CE27-4BB4-B560-10D7E8DEF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53254" y="6356350"/>
            <a:ext cx="90054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9403A92-5ECB-49DB-B6EE-A9F72E1B784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5408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512FF-31AA-4C94-A5B7-5DB3A2A8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khảo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61F43-03D3-40F3-97C8-6A00EC385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Manna and A. </a:t>
            </a:r>
            <a:r>
              <a:rPr lang="en-US" sz="16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Pnueli.The</a:t>
            </a:r>
            <a:r>
              <a:rPr 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Temporal Logic of Reactive and Concurrent Systems. Vol. I: </a:t>
            </a:r>
            <a:r>
              <a:rPr lang="en-US" sz="16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Specifi</a:t>
            </a:r>
            <a:r>
              <a:rPr 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-cation. Springer, New York, NY, 1992.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Mordechai Ben-Ari (2012). Mathematical Logic for Computer Science</a:t>
            </a:r>
          </a:p>
          <a:p>
            <a:pPr algn="l"/>
            <a:r>
              <a:rPr 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[3] Deepak Kumar, Yousuf Haider, Fuzzy Logic Based Control System for Washing Machines, Dept. of Electrical Engineering, NITTTR Chandigarh, Dept. of CSE, NITTTR Chandigarh, Panjab University, India.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A. Ibrahim, Fuzzy Logic for Embedded Systems Applications,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Newnes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2003.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Badami et al., Fuzzy Logic Control Method for Reducing Water Consumption in a Machine for Washing, General Electric Company, Schenectady, NY, 1992. </a:t>
            </a:r>
            <a:endParaRPr lang="en-US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[6]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manual of washing machines, Samsung electronics, at (http://www.samsungelectronics.com.my/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washing_machine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tech_info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/index.html), access date: April 6, 2013.</a:t>
            </a:r>
            <a:endParaRPr lang="en-US" sz="1600" b="0" i="0" dirty="0">
              <a:solidFill>
                <a:srgbClr val="33333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76A5E-43A6-43A3-9F61-E2B03A302F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48543" y="6356350"/>
            <a:ext cx="1929809" cy="36512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00AA434-A0DE-4EF3-944C-E9FEA7A22471}" type="datetime1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5/21/2021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alpha val="8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485A4-CE27-4BB4-B560-10D7E8DEF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</p:spPr>
        <p:txBody>
          <a:bodyPr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19403A92-5ECB-49DB-B6EE-A9F72E1B7842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alpha val="8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alpha val="8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4038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1D0F9-1A68-4C30-BB3D-79CC1099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endParaRPr lang="en-US" kern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E3F914-72BD-4594-B89E-C4BBC68AADEC}"/>
              </a:ext>
            </a:extLst>
          </p:cNvPr>
          <p:cNvSpPr txBox="1"/>
          <p:nvPr/>
        </p:nvSpPr>
        <p:spPr>
          <a:xfrm>
            <a:off x="1653363" y="2176272"/>
            <a:ext cx="9367204" cy="40416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7150" marR="0" lvl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close-up of a camera&#10;&#10;Description automatically generated with medium confidence">
            <a:extLst>
              <a:ext uri="{FF2B5EF4-FFF2-40B4-BE49-F238E27FC236}">
                <a16:creationId xmlns:a16="http://schemas.microsoft.com/office/drawing/2014/main" id="{13BA146F-A7DD-49C8-8F88-CBA37698F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869" y="1682496"/>
            <a:ext cx="4660261" cy="4041648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BAF890E-F413-47E2-9B3E-0AD03D382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F6DD-05B5-4032-B834-3F2CA8B6EFA0}" type="datetime1">
              <a:rPr lang="en-US" smtClean="0"/>
              <a:t>5/21/2021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E466BC-167A-436A-9FF8-2594DBD7D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88D27E-AA99-4A89-84E4-C939CA3E54C6}"/>
              </a:ext>
            </a:extLst>
          </p:cNvPr>
          <p:cNvSpPr txBox="1"/>
          <p:nvPr/>
        </p:nvSpPr>
        <p:spPr>
          <a:xfrm>
            <a:off x="3765868" y="5956917"/>
            <a:ext cx="4660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Máy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giặt</a:t>
            </a:r>
            <a:r>
              <a:rPr lang="en-US" dirty="0">
                <a:solidFill>
                  <a:srgbClr val="FF0000"/>
                </a:solidFill>
              </a:rPr>
              <a:t> Samsung </a:t>
            </a:r>
            <a:r>
              <a:rPr lang="en-US" dirty="0" err="1">
                <a:solidFill>
                  <a:srgbClr val="FF0000"/>
                </a:solidFill>
              </a:rPr>
              <a:t>cửa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trước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924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1D0F9-1A68-4C30-BB3D-79CC1099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endParaRPr lang="en-US" kern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E3F914-72BD-4594-B89E-C4BBC68AADEC}"/>
              </a:ext>
            </a:extLst>
          </p:cNvPr>
          <p:cNvSpPr txBox="1"/>
          <p:nvPr/>
        </p:nvSpPr>
        <p:spPr>
          <a:xfrm>
            <a:off x="1653363" y="2176272"/>
            <a:ext cx="9367204" cy="40416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715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9270E3-D50E-48B3-B599-C2DA3EE38FB3}"/>
              </a:ext>
            </a:extLst>
          </p:cNvPr>
          <p:cNvSpPr/>
          <p:nvPr/>
        </p:nvSpPr>
        <p:spPr>
          <a:xfrm>
            <a:off x="1409677" y="3636645"/>
            <a:ext cx="1209675" cy="638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Nguồn</a:t>
            </a:r>
            <a:r>
              <a:rPr lang="en-US" sz="1400" dirty="0"/>
              <a:t> </a:t>
            </a:r>
            <a:r>
              <a:rPr lang="en-US" sz="1400" dirty="0" err="1"/>
              <a:t>cấp</a:t>
            </a:r>
            <a:endParaRPr lang="en-US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85D814-0A5D-441E-B292-FCA3BCCE030F}"/>
              </a:ext>
            </a:extLst>
          </p:cNvPr>
          <p:cNvSpPr/>
          <p:nvPr/>
        </p:nvSpPr>
        <p:spPr>
          <a:xfrm>
            <a:off x="1409677" y="5010796"/>
            <a:ext cx="1209675" cy="6381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0A437E-7C7D-46A1-A105-F082C187860B}"/>
              </a:ext>
            </a:extLst>
          </p:cNvPr>
          <p:cNvSpPr/>
          <p:nvPr/>
        </p:nvSpPr>
        <p:spPr>
          <a:xfrm>
            <a:off x="-31841" y="3636645"/>
            <a:ext cx="759809" cy="63817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220V</a:t>
            </a:r>
          </a:p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B6B5DC9-2224-4A27-97A0-30230AA00B05}"/>
              </a:ext>
            </a:extLst>
          </p:cNvPr>
          <p:cNvCxnSpPr>
            <a:cxnSpLocks/>
          </p:cNvCxnSpPr>
          <p:nvPr/>
        </p:nvCxnSpPr>
        <p:spPr>
          <a:xfrm>
            <a:off x="656948" y="3788620"/>
            <a:ext cx="75272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06D031-3AFA-4BC8-812E-97FA2F7541C8}"/>
              </a:ext>
            </a:extLst>
          </p:cNvPr>
          <p:cNvCxnSpPr>
            <a:cxnSpLocks/>
          </p:cNvCxnSpPr>
          <p:nvPr/>
        </p:nvCxnSpPr>
        <p:spPr>
          <a:xfrm>
            <a:off x="656948" y="4109696"/>
            <a:ext cx="75272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7FA646A-1770-4698-BE60-B3BC90980B52}"/>
              </a:ext>
            </a:extLst>
          </p:cNvPr>
          <p:cNvCxnSpPr>
            <a:cxnSpLocks/>
            <a:stCxn id="9" idx="0"/>
            <a:endCxn id="3" idx="2"/>
          </p:cNvCxnSpPr>
          <p:nvPr/>
        </p:nvCxnSpPr>
        <p:spPr>
          <a:xfrm flipV="1">
            <a:off x="2014515" y="4274820"/>
            <a:ext cx="0" cy="7359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8392E39-EB69-4701-928D-A03492C02720}"/>
              </a:ext>
            </a:extLst>
          </p:cNvPr>
          <p:cNvSpPr/>
          <p:nvPr/>
        </p:nvSpPr>
        <p:spPr>
          <a:xfrm>
            <a:off x="3471169" y="3497802"/>
            <a:ext cx="1837671" cy="221941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1600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lang="en-US" sz="1600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1600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sz="1600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600" dirty="0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Logic </a:t>
            </a:r>
            <a:r>
              <a:rPr lang="en-US" sz="1600" dirty="0" err="1">
                <a:solidFill>
                  <a:srgbClr val="CC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endParaRPr lang="en-US" sz="1600" dirty="0">
              <a:solidFill>
                <a:srgbClr val="CC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57AA8F3-80F2-48E7-AB04-52F87EB655A8}"/>
              </a:ext>
            </a:extLst>
          </p:cNvPr>
          <p:cNvCxnSpPr>
            <a:cxnSpLocks/>
          </p:cNvCxnSpPr>
          <p:nvPr/>
        </p:nvCxnSpPr>
        <p:spPr>
          <a:xfrm flipV="1">
            <a:off x="4386332" y="3033556"/>
            <a:ext cx="0" cy="4642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DDFE466-FB5C-40B0-AFEC-5109DB680A08}"/>
              </a:ext>
            </a:extLst>
          </p:cNvPr>
          <p:cNvSpPr/>
          <p:nvPr/>
        </p:nvSpPr>
        <p:spPr>
          <a:xfrm>
            <a:off x="3574025" y="2448471"/>
            <a:ext cx="1624614" cy="58331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nhớ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03405A7-E6E6-4BE1-A3D5-979E0E299818}"/>
              </a:ext>
            </a:extLst>
          </p:cNvPr>
          <p:cNvSpPr/>
          <p:nvPr/>
        </p:nvSpPr>
        <p:spPr>
          <a:xfrm>
            <a:off x="3906938" y="6081203"/>
            <a:ext cx="958788" cy="600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bấm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AF23500-408C-449F-A9A9-5D062EE448EE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4386332" y="5717219"/>
            <a:ext cx="0" cy="3639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7269402-764C-4149-8285-0C6C84D91C0E}"/>
              </a:ext>
            </a:extLst>
          </p:cNvPr>
          <p:cNvCxnSpPr>
            <a:cxnSpLocks/>
          </p:cNvCxnSpPr>
          <p:nvPr/>
        </p:nvCxnSpPr>
        <p:spPr>
          <a:xfrm flipV="1">
            <a:off x="2594677" y="3928149"/>
            <a:ext cx="925395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5F5AEA42-3DA6-49DB-BA33-32105A797A15}"/>
              </a:ext>
            </a:extLst>
          </p:cNvPr>
          <p:cNvSpPr/>
          <p:nvPr/>
        </p:nvSpPr>
        <p:spPr>
          <a:xfrm>
            <a:off x="6400800" y="2937973"/>
            <a:ext cx="2405832" cy="134940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bẩn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quần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áo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 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F3C3E5E-F498-4220-A452-E559427CD525}"/>
              </a:ext>
            </a:extLst>
          </p:cNvPr>
          <p:cNvSpPr/>
          <p:nvPr/>
        </p:nvSpPr>
        <p:spPr>
          <a:xfrm>
            <a:off x="6400800" y="4731797"/>
            <a:ext cx="2405832" cy="134940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</a:t>
            </a:r>
          </a:p>
        </p:txBody>
      </p:sp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DCA3D43A-3571-4223-BCE3-AF9F2E306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CC95-EE33-4900-9521-868A6C1E8E36}" type="datetime1">
              <a:rPr lang="en-US" smtClean="0"/>
              <a:t>5/21/2021</a:t>
            </a:fld>
            <a:endParaRPr lang="en-US"/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C880CECB-5E3B-4061-8580-64E4D3E52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09677"/>
            <a:ext cx="2743200" cy="365125"/>
          </a:xfrm>
        </p:spPr>
        <p:txBody>
          <a:bodyPr/>
          <a:lstStyle/>
          <a:p>
            <a:fld id="{19403A92-5ECB-49DB-B6EE-A9F72E1B7842}" type="slidenum">
              <a:rPr lang="en-US" smtClean="0"/>
              <a:t>4</a:t>
            </a:fld>
            <a:endParaRPr lang="en-US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42377F5-D662-466E-AD3C-BA8BC1995621}"/>
              </a:ext>
            </a:extLst>
          </p:cNvPr>
          <p:cNvCxnSpPr>
            <a:cxnSpLocks/>
          </p:cNvCxnSpPr>
          <p:nvPr/>
        </p:nvCxnSpPr>
        <p:spPr>
          <a:xfrm flipH="1">
            <a:off x="5308840" y="3814588"/>
            <a:ext cx="109196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A273CDD-1B3A-41F1-B3E6-83E0D20962A1}"/>
              </a:ext>
            </a:extLst>
          </p:cNvPr>
          <p:cNvCxnSpPr>
            <a:cxnSpLocks/>
          </p:cNvCxnSpPr>
          <p:nvPr/>
        </p:nvCxnSpPr>
        <p:spPr>
          <a:xfrm flipV="1">
            <a:off x="5308840" y="5166360"/>
            <a:ext cx="1091960" cy="54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AA254737-AC6F-4367-8772-6A31296112F2}"/>
              </a:ext>
            </a:extLst>
          </p:cNvPr>
          <p:cNvSpPr/>
          <p:nvPr/>
        </p:nvSpPr>
        <p:spPr>
          <a:xfrm>
            <a:off x="9477725" y="2937973"/>
            <a:ext cx="1399519" cy="31432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Lồng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giặt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F0D9791-B450-4B54-B3E9-0FD6E249A4E6}"/>
              </a:ext>
            </a:extLst>
          </p:cNvPr>
          <p:cNvCxnSpPr>
            <a:cxnSpLocks/>
          </p:cNvCxnSpPr>
          <p:nvPr/>
        </p:nvCxnSpPr>
        <p:spPr>
          <a:xfrm flipH="1">
            <a:off x="8806632" y="3636645"/>
            <a:ext cx="69986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5A23A84-6CE7-4153-9225-042B65B22F4E}"/>
              </a:ext>
            </a:extLst>
          </p:cNvPr>
          <p:cNvCxnSpPr>
            <a:cxnSpLocks/>
          </p:cNvCxnSpPr>
          <p:nvPr/>
        </p:nvCxnSpPr>
        <p:spPr>
          <a:xfrm flipV="1">
            <a:off x="8792246" y="5376558"/>
            <a:ext cx="71424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097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1D0F9-1A68-4C30-BB3D-79CC1099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mờ</a:t>
            </a:r>
            <a:endParaRPr lang="en-US" kern="1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E3F914-72BD-4594-B89E-C4BBC68AADEC}"/>
              </a:ext>
            </a:extLst>
          </p:cNvPr>
          <p:cNvSpPr txBox="1"/>
          <p:nvPr/>
        </p:nvSpPr>
        <p:spPr>
          <a:xfrm>
            <a:off x="1653363" y="2176272"/>
            <a:ext cx="9367204" cy="40416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715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BAF890E-F413-47E2-9B3E-0AD03D382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A6F6DD-05B5-4032-B834-3F2CA8B6EFA0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5/21/2021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E466BC-167A-436A-9FF8-2594DBD7D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403A92-5ECB-49DB-B6EE-A9F72E1B784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AE77066-4706-4D9C-A77F-2087BF13C621}"/>
              </a:ext>
            </a:extLst>
          </p:cNvPr>
          <p:cNvSpPr/>
          <p:nvPr/>
        </p:nvSpPr>
        <p:spPr>
          <a:xfrm>
            <a:off x="745831" y="3096849"/>
            <a:ext cx="2325949" cy="52378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bẩn</a:t>
            </a:r>
            <a:r>
              <a:rPr lang="en-US" dirty="0"/>
              <a:t>(crisp, do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đo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8C2DFC-4274-474F-A574-B5F3E0914226}"/>
              </a:ext>
            </a:extLst>
          </p:cNvPr>
          <p:cNvSpPr/>
          <p:nvPr/>
        </p:nvSpPr>
        <p:spPr>
          <a:xfrm>
            <a:off x="730226" y="4410302"/>
            <a:ext cx="2325949" cy="52378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Khối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(crisp, do </a:t>
            </a: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đo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)</a:t>
            </a:r>
          </a:p>
        </p:txBody>
      </p:sp>
      <p:sp>
        <p:nvSpPr>
          <p:cNvPr id="5" name="Arrow: Notched Right 4">
            <a:extLst>
              <a:ext uri="{FF2B5EF4-FFF2-40B4-BE49-F238E27FC236}">
                <a16:creationId xmlns:a16="http://schemas.microsoft.com/office/drawing/2014/main" id="{69B5C7A7-54D8-48EB-A07D-0EB4E9CFF4F3}"/>
              </a:ext>
            </a:extLst>
          </p:cNvPr>
          <p:cNvSpPr/>
          <p:nvPr/>
        </p:nvSpPr>
        <p:spPr>
          <a:xfrm>
            <a:off x="3070209" y="3201723"/>
            <a:ext cx="1080296" cy="314037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Notched Right 12">
            <a:extLst>
              <a:ext uri="{FF2B5EF4-FFF2-40B4-BE49-F238E27FC236}">
                <a16:creationId xmlns:a16="http://schemas.microsoft.com/office/drawing/2014/main" id="{A9365741-1348-4CD2-B896-255A9D80D8B1}"/>
              </a:ext>
            </a:extLst>
          </p:cNvPr>
          <p:cNvSpPr/>
          <p:nvPr/>
        </p:nvSpPr>
        <p:spPr>
          <a:xfrm>
            <a:off x="3041251" y="4515174"/>
            <a:ext cx="1109253" cy="314037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86F9C3-946F-46BF-9D04-E24E73DBC26C}"/>
              </a:ext>
            </a:extLst>
          </p:cNvPr>
          <p:cNvSpPr/>
          <p:nvPr/>
        </p:nvSpPr>
        <p:spPr>
          <a:xfrm>
            <a:off x="4162294" y="1920240"/>
            <a:ext cx="2437558" cy="420439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Fuzzification, </a:t>
            </a:r>
            <a:r>
              <a:rPr kumimoji="0" lang="en-US" altLang="zh-CN" sz="1800" dirty="0">
                <a:solidFill>
                  <a:schemeClr val="accent5">
                    <a:lumMod val="75000"/>
                  </a:schemeClr>
                </a:solidFill>
                <a:ea typeface="宋体" panose="02010600030101010101" pitchFamily="2" charset="-122"/>
              </a:rPr>
              <a:t>Rule Evaluation</a:t>
            </a:r>
          </a:p>
          <a:p>
            <a:pPr algn="ctr"/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và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Defuzzificatio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B1611A-936D-49AC-B718-776EA0BFD564}"/>
              </a:ext>
            </a:extLst>
          </p:cNvPr>
          <p:cNvSpPr/>
          <p:nvPr/>
        </p:nvSpPr>
        <p:spPr>
          <a:xfrm>
            <a:off x="7650417" y="4773559"/>
            <a:ext cx="2325949" cy="52378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bột</a:t>
            </a:r>
            <a:r>
              <a:rPr lang="en-US" dirty="0"/>
              <a:t> </a:t>
            </a:r>
            <a:r>
              <a:rPr lang="en-US" dirty="0" err="1"/>
              <a:t>giặt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10438D-2C48-4D61-A52F-3CB4FAC64557}"/>
              </a:ext>
            </a:extLst>
          </p:cNvPr>
          <p:cNvSpPr/>
          <p:nvPr/>
        </p:nvSpPr>
        <p:spPr>
          <a:xfrm>
            <a:off x="7648902" y="3935204"/>
            <a:ext cx="2325949" cy="52378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nước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CCBB117-96A5-4E19-871B-381ED9DEEEC1}"/>
              </a:ext>
            </a:extLst>
          </p:cNvPr>
          <p:cNvSpPr/>
          <p:nvPr/>
        </p:nvSpPr>
        <p:spPr>
          <a:xfrm>
            <a:off x="7648903" y="3096849"/>
            <a:ext cx="2325949" cy="52378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giặt</a:t>
            </a:r>
            <a:endParaRPr lang="en-US" dirty="0"/>
          </a:p>
        </p:txBody>
      </p:sp>
      <p:sp>
        <p:nvSpPr>
          <p:cNvPr id="20" name="Arrow: Notched Right 19">
            <a:extLst>
              <a:ext uri="{FF2B5EF4-FFF2-40B4-BE49-F238E27FC236}">
                <a16:creationId xmlns:a16="http://schemas.microsoft.com/office/drawing/2014/main" id="{EB7ACF6A-07AF-44F3-9681-29E789B54473}"/>
              </a:ext>
            </a:extLst>
          </p:cNvPr>
          <p:cNvSpPr/>
          <p:nvPr/>
        </p:nvSpPr>
        <p:spPr>
          <a:xfrm>
            <a:off x="6590181" y="3179956"/>
            <a:ext cx="1080296" cy="314037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Notched Right 20">
            <a:extLst>
              <a:ext uri="{FF2B5EF4-FFF2-40B4-BE49-F238E27FC236}">
                <a16:creationId xmlns:a16="http://schemas.microsoft.com/office/drawing/2014/main" id="{DBE30EF7-8362-4862-95C1-8B5CBA8255C7}"/>
              </a:ext>
            </a:extLst>
          </p:cNvPr>
          <p:cNvSpPr/>
          <p:nvPr/>
        </p:nvSpPr>
        <p:spPr>
          <a:xfrm>
            <a:off x="6590939" y="4040076"/>
            <a:ext cx="1080296" cy="314037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Notched Right 21">
            <a:extLst>
              <a:ext uri="{FF2B5EF4-FFF2-40B4-BE49-F238E27FC236}">
                <a16:creationId xmlns:a16="http://schemas.microsoft.com/office/drawing/2014/main" id="{FD2E6905-2F7A-4DA4-97E4-7EB773A24D90}"/>
              </a:ext>
            </a:extLst>
          </p:cNvPr>
          <p:cNvSpPr/>
          <p:nvPr/>
        </p:nvSpPr>
        <p:spPr>
          <a:xfrm>
            <a:off x="6594648" y="4892207"/>
            <a:ext cx="1080296" cy="314037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51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1D0F9-1A68-4C30-BB3D-79CC1099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phỏng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R2016a</a:t>
            </a: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E3F914-72BD-4594-B89E-C4BBC68AADEC}"/>
              </a:ext>
            </a:extLst>
          </p:cNvPr>
          <p:cNvSpPr txBox="1"/>
          <p:nvPr/>
        </p:nvSpPr>
        <p:spPr>
          <a:xfrm>
            <a:off x="1653363" y="2176272"/>
            <a:ext cx="9367204" cy="40416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715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BAF890E-F413-47E2-9B3E-0AD03D382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A6F6DD-05B5-4032-B834-3F2CA8B6EFA0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5/21/2021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E466BC-167A-436A-9FF8-2594DBD7D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403A92-5ECB-49DB-B6EE-A9F72E1B784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3572DA-DA60-44AF-B723-6F5A10CE25BA}"/>
              </a:ext>
            </a:extLst>
          </p:cNvPr>
          <p:cNvSpPr txBox="1"/>
          <p:nvPr/>
        </p:nvSpPr>
        <p:spPr>
          <a:xfrm>
            <a:off x="2272964" y="5455185"/>
            <a:ext cx="812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CC00FF"/>
                </a:solidFill>
              </a:rPr>
              <a:t>Đầu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tiên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mở</a:t>
            </a:r>
            <a:r>
              <a:rPr lang="en-US" sz="1600" dirty="0">
                <a:solidFill>
                  <a:srgbClr val="CC00FF"/>
                </a:solidFill>
              </a:rPr>
              <a:t> folder root </a:t>
            </a:r>
            <a:r>
              <a:rPr lang="en-US" sz="1600" dirty="0" err="1">
                <a:solidFill>
                  <a:srgbClr val="CC00FF"/>
                </a:solidFill>
              </a:rPr>
              <a:t>của</a:t>
            </a:r>
            <a:r>
              <a:rPr lang="en-US" sz="1600" dirty="0">
                <a:solidFill>
                  <a:srgbClr val="CC00FF"/>
                </a:solidFill>
              </a:rPr>
              <a:t> Project, </a:t>
            </a:r>
            <a:r>
              <a:rPr lang="en-US" sz="1600" dirty="0" err="1">
                <a:solidFill>
                  <a:srgbClr val="CC00FF"/>
                </a:solidFill>
              </a:rPr>
              <a:t>tại</a:t>
            </a:r>
            <a:r>
              <a:rPr lang="en-US" sz="1600" dirty="0">
                <a:solidFill>
                  <a:srgbClr val="CC00FF"/>
                </a:solidFill>
              </a:rPr>
              <a:t> command window &gt;&gt; </a:t>
            </a:r>
            <a:r>
              <a:rPr lang="en-US" sz="1600" dirty="0" err="1">
                <a:solidFill>
                  <a:srgbClr val="CC00FF"/>
                </a:solidFill>
              </a:rPr>
              <a:t>bấm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fuzzyLogicDesigner</a:t>
            </a:r>
            <a:r>
              <a:rPr lang="en-US" sz="1600" dirty="0">
                <a:solidFill>
                  <a:srgbClr val="CC00FF"/>
                </a:solidFill>
              </a:rPr>
              <a:t>(‘</a:t>
            </a:r>
            <a:r>
              <a:rPr lang="en-US" sz="1600" dirty="0" err="1">
                <a:solidFill>
                  <a:srgbClr val="CC00FF"/>
                </a:solidFill>
              </a:rPr>
              <a:t>FLWM.fis</a:t>
            </a:r>
            <a:r>
              <a:rPr lang="en-US" sz="1600" dirty="0">
                <a:solidFill>
                  <a:srgbClr val="CC00FF"/>
                </a:solidFill>
              </a:rPr>
              <a:t>’) </a:t>
            </a:r>
            <a:r>
              <a:rPr lang="en-US" sz="1600" dirty="0" err="1">
                <a:solidFill>
                  <a:srgbClr val="CC00FF"/>
                </a:solidFill>
              </a:rPr>
              <a:t>để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thiết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lập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các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biến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vào</a:t>
            </a:r>
            <a:r>
              <a:rPr lang="en-US" sz="1600" dirty="0">
                <a:solidFill>
                  <a:srgbClr val="CC00FF"/>
                </a:solidFill>
              </a:rPr>
              <a:t>/ra, </a:t>
            </a:r>
            <a:r>
              <a:rPr lang="en-US" sz="1600" dirty="0" err="1">
                <a:solidFill>
                  <a:srgbClr val="CC00FF"/>
                </a:solidFill>
              </a:rPr>
              <a:t>các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hàm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liên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thuộc</a:t>
            </a:r>
            <a:r>
              <a:rPr lang="en-US" sz="1600" dirty="0">
                <a:solidFill>
                  <a:srgbClr val="CC00FF"/>
                </a:solidFill>
              </a:rPr>
              <a:t>, </a:t>
            </a:r>
            <a:r>
              <a:rPr lang="en-US" sz="1600" dirty="0" err="1">
                <a:solidFill>
                  <a:srgbClr val="CC00FF"/>
                </a:solidFill>
              </a:rPr>
              <a:t>các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luật</a:t>
            </a:r>
            <a:r>
              <a:rPr lang="en-US" sz="1600" dirty="0">
                <a:solidFill>
                  <a:srgbClr val="CC00FF"/>
                </a:solidFill>
              </a:rPr>
              <a:t>,…. Do ở </a:t>
            </a:r>
            <a:r>
              <a:rPr lang="en-US" sz="1600" dirty="0" err="1">
                <a:solidFill>
                  <a:srgbClr val="CC00FF"/>
                </a:solidFill>
              </a:rPr>
              <a:t>đây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em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đã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có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sẵn</a:t>
            </a:r>
            <a:r>
              <a:rPr lang="en-US" sz="1600" dirty="0">
                <a:solidFill>
                  <a:srgbClr val="CC00FF"/>
                </a:solidFill>
              </a:rPr>
              <a:t> </a:t>
            </a:r>
            <a:r>
              <a:rPr lang="en-US" sz="1600" dirty="0" err="1">
                <a:solidFill>
                  <a:srgbClr val="CC00FF"/>
                </a:solidFill>
              </a:rPr>
              <a:t>FLWM.fis</a:t>
            </a:r>
            <a:endParaRPr lang="en-US" sz="1600" dirty="0">
              <a:solidFill>
                <a:srgbClr val="CC00FF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B48E29-9921-4A86-9053-4A1CFA0408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04" y="1152526"/>
            <a:ext cx="12212004" cy="418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954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1D0F9-1A68-4C30-BB3D-79CC1099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sổ</a:t>
            </a:r>
            <a:r>
              <a:rPr lang="en-US" kern="1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Fuzzy Logic Designer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E3F914-72BD-4594-B89E-C4BBC68AADEC}"/>
              </a:ext>
            </a:extLst>
          </p:cNvPr>
          <p:cNvSpPr txBox="1"/>
          <p:nvPr/>
        </p:nvSpPr>
        <p:spPr>
          <a:xfrm>
            <a:off x="1653363" y="2176272"/>
            <a:ext cx="9367204" cy="40416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715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BAF890E-F413-47E2-9B3E-0AD03D382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BA6F6DD-05B5-4032-B834-3F2CA8B6EFA0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5/21/2021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E466BC-167A-436A-9FF8-2594DBD7D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403A92-5ECB-49DB-B6EE-A9F72E1B784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73F2D2-7016-4A3B-A8EC-1228B09056B1}"/>
              </a:ext>
            </a:extLst>
          </p:cNvPr>
          <p:cNvSpPr txBox="1"/>
          <p:nvPr/>
        </p:nvSpPr>
        <p:spPr>
          <a:xfrm>
            <a:off x="1625990" y="5373472"/>
            <a:ext cx="8786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FUZZY LOGIC DESIGNER GỒM 2 INPUTS VÀ 3 OUTPUTS</a:t>
            </a:r>
          </a:p>
          <a:p>
            <a:pPr algn="ctr"/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mờ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Sugeno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tùy</a:t>
            </a:r>
            <a:r>
              <a:rPr lang="en-US" dirty="0"/>
              <a:t> </a:t>
            </a:r>
            <a:r>
              <a:rPr lang="en-US" dirty="0" err="1"/>
              <a:t>chỉnh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trên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01862E6-777F-480F-B2DB-7E35E9923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739" y="1600200"/>
            <a:ext cx="8408276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587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B741-636E-4E91-8BFC-9B18B12FD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3790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input DOBAN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AEA8219-EB74-4C94-A4C1-E4FCCAE02A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4853"/>
          <a:stretch/>
        </p:blipFill>
        <p:spPr>
          <a:xfrm>
            <a:off x="2246488" y="1358915"/>
            <a:ext cx="7735712" cy="414016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936F2-DF0B-4252-A886-8426432F9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AA434-A0DE-4EF3-944C-E9FEA7A22471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61420C-4D97-4EBA-9C94-B72CC99B2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8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8A85EB-CDC8-4FEE-92AE-38C6A7E1AF79}"/>
              </a:ext>
            </a:extLst>
          </p:cNvPr>
          <p:cNvSpPr txBox="1"/>
          <p:nvPr/>
        </p:nvSpPr>
        <p:spPr>
          <a:xfrm>
            <a:off x="2209800" y="5499084"/>
            <a:ext cx="773571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Range=[0 100]</a:t>
            </a:r>
          </a:p>
          <a:p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Membership Functions = 3 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MF1='SMALL':'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trapmf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',[0 0 20 50]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MF2='MEDIUM':'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trimf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',[20 50 80]</a:t>
            </a:r>
            <a:b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MF3='LARGE':'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trapmf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',[50 80 100 100</a:t>
            </a:r>
            <a:r>
              <a:rPr lang="en-US" sz="11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474930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B741-636E-4E91-8BFC-9B18B12FD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3790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input KHOILUONGDO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936F2-DF0B-4252-A886-8426432F9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AA434-A0DE-4EF3-944C-E9FEA7A22471}" type="datetime1">
              <a:rPr lang="en-US" smtClean="0"/>
              <a:t>5/21/2021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61420C-4D97-4EBA-9C94-B72CC99B2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03A92-5ECB-49DB-B6EE-A9F72E1B7842}" type="slidenum">
              <a:rPr lang="en-US" smtClean="0"/>
              <a:t>9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8A85EB-CDC8-4FEE-92AE-38C6A7E1AF79}"/>
              </a:ext>
            </a:extLst>
          </p:cNvPr>
          <p:cNvSpPr txBox="1"/>
          <p:nvPr/>
        </p:nvSpPr>
        <p:spPr>
          <a:xfrm>
            <a:off x="2209800" y="5499084"/>
            <a:ext cx="773571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Range=[0 10]</a:t>
            </a:r>
          </a:p>
          <a:p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Membership Functions = 3 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MF1='SMALL':'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trapmf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',[0 0 2 5]</a:t>
            </a:r>
          </a:p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MF2='MEDIUM':'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trimf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',[2 5 8]</a:t>
            </a:r>
            <a:b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MF3='LARGE':'</a:t>
            </a:r>
            <a:r>
              <a:rPr lang="en-US" sz="1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trapmf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',[5 8 10 10</a:t>
            </a:r>
            <a:r>
              <a:rPr lang="en-US" sz="1100" dirty="0"/>
              <a:t>]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658AAB-98E6-4E11-8D97-179DCA52E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009" y="1356852"/>
            <a:ext cx="7572652" cy="414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327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</TotalTime>
  <Words>1216</Words>
  <Application>Microsoft Office PowerPoint</Application>
  <PresentationFormat>Widescreen</PresentationFormat>
  <Paragraphs>194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Abadi Extra Light</vt:lpstr>
      <vt:lpstr>Algerian</vt:lpstr>
      <vt:lpstr>Arial</vt:lpstr>
      <vt:lpstr>Calibri</vt:lpstr>
      <vt:lpstr>Calibri Light</vt:lpstr>
      <vt:lpstr>Times New Roman</vt:lpstr>
      <vt:lpstr>Office Theme</vt:lpstr>
      <vt:lpstr>Worksheet</vt:lpstr>
      <vt:lpstr>Ứng dụng logic mờ vào trong máy giặt để tính toán lượng nước, lượng bột giặt, thời gian cần thiết để giặt đồ.</vt:lpstr>
      <vt:lpstr>Giới thiệu máy giặt Logic mờ</vt:lpstr>
      <vt:lpstr>Mẫu máy giặt Logic mờ</vt:lpstr>
      <vt:lpstr>Sơ đồ khối của máy giặt Logic mờ</vt:lpstr>
      <vt:lpstr>Hoạt động của hệ thống mờ</vt:lpstr>
      <vt:lpstr>Mô phỏng bài toán trên Matlab R2016a</vt:lpstr>
      <vt:lpstr>Cửa sổ Fuzzy Logic Designer</vt:lpstr>
      <vt:lpstr>Các hàm liên thuộc của input DOBAN</vt:lpstr>
      <vt:lpstr>Các hàm liên thuộc của input KHOILUONGDO</vt:lpstr>
      <vt:lpstr>Các hàm liên thuộc của output THOIGIANGIAT</vt:lpstr>
      <vt:lpstr>Các hàm liên thuộc của output LUONGNUOC</vt:lpstr>
      <vt:lpstr>Các hàm liên thuộc của output LUONGBOTGIAT</vt:lpstr>
      <vt:lpstr>Hình thành các luật cơ bản</vt:lpstr>
      <vt:lpstr>Bảng luật mờ</vt:lpstr>
      <vt:lpstr>Xem các luật</vt:lpstr>
      <vt:lpstr>Code giao diện chương trình</vt:lpstr>
      <vt:lpstr>Thiết lập giao diện</vt:lpstr>
      <vt:lpstr>Demo giao diện máy giặt</vt:lpstr>
      <vt:lpstr>Giải ví dụ minh họa áp dụng luật hợp thành max-min</vt:lpstr>
      <vt:lpstr>Kết luận</vt:lpstr>
      <vt:lpstr>Tài liệu tham khảo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Ứng dụng logic mờ vào trong máy giặt để tính toán lượng nước, lượng bột giặt, thời gian cần thiết để giặt đồ.</dc:title>
  <dc:creator>DOAN TRONG HAI ANH</dc:creator>
  <cp:lastModifiedBy>DOAN TRONG HAI ANH</cp:lastModifiedBy>
  <cp:revision>57</cp:revision>
  <dcterms:created xsi:type="dcterms:W3CDTF">2021-05-12T11:03:03Z</dcterms:created>
  <dcterms:modified xsi:type="dcterms:W3CDTF">2021-05-21T04:44:30Z</dcterms:modified>
</cp:coreProperties>
</file>

<file path=docProps/thumbnail.jpeg>
</file>